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02" y="11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29FD5-7714-4AA1-86EE-D57C5B6C118E}"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327124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29FD5-7714-4AA1-86EE-D57C5B6C118E}"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154248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29FD5-7714-4AA1-86EE-D57C5B6C118E}"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0C347A-6CD6-4534-9C1F-80263F06F6EA}"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8755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3029FD5-7714-4AA1-86EE-D57C5B6C118E}"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193379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3029FD5-7714-4AA1-86EE-D57C5B6C118E}"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C347A-6CD6-4534-9C1F-80263F06F6EA}"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433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3029FD5-7714-4AA1-86EE-D57C5B6C118E}"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128188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29FD5-7714-4AA1-86EE-D57C5B6C118E}"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1980842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29FD5-7714-4AA1-86EE-D57C5B6C118E}"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8811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29FD5-7714-4AA1-86EE-D57C5B6C118E}"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330289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29FD5-7714-4AA1-86EE-D57C5B6C118E}"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405082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29FD5-7714-4AA1-86EE-D57C5B6C118E}"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14974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29FD5-7714-4AA1-86EE-D57C5B6C118E}" type="datetimeFigureOut">
              <a:rPr lang="en-US" smtClean="0"/>
              <a:pPr/>
              <a:t>4/20/2022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328125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29FD5-7714-4AA1-86EE-D57C5B6C118E}" type="datetimeFigureOut">
              <a:rPr lang="en-US" smtClean="0"/>
              <a:pPr/>
              <a:t>4/20/2022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175366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29FD5-7714-4AA1-86EE-D57C5B6C118E}" type="datetimeFigureOut">
              <a:rPr lang="en-US" smtClean="0"/>
              <a:pPr/>
              <a:t>4/20/2022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230662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029FD5-7714-4AA1-86EE-D57C5B6C118E}"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348788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029FD5-7714-4AA1-86EE-D57C5B6C118E}"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20C347A-6CD6-4534-9C1F-80263F06F6EA}" type="slidenum">
              <a:rPr lang="en-US" smtClean="0"/>
              <a:pPr/>
              <a:t>‹#›</a:t>
            </a:fld>
            <a:endParaRPr lang="en-US"/>
          </a:p>
        </p:txBody>
      </p:sp>
    </p:spTree>
    <p:extLst>
      <p:ext uri="{BB962C8B-B14F-4D97-AF65-F5344CB8AC3E}">
        <p14:creationId xmlns:p14="http://schemas.microsoft.com/office/powerpoint/2010/main" val="328167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3029FD5-7714-4AA1-86EE-D57C5B6C118E}" type="datetimeFigureOut">
              <a:rPr lang="en-US" smtClean="0"/>
              <a:pPr/>
              <a:t>4/20/2022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20C347A-6CD6-4534-9C1F-80263F06F6EA}" type="slidenum">
              <a:rPr lang="en-US" smtClean="0"/>
              <a:pPr/>
              <a:t>‹#›</a:t>
            </a:fld>
            <a:endParaRPr lang="en-US"/>
          </a:p>
        </p:txBody>
      </p:sp>
    </p:spTree>
    <p:extLst>
      <p:ext uri="{BB962C8B-B14F-4D97-AF65-F5344CB8AC3E}">
        <p14:creationId xmlns:p14="http://schemas.microsoft.com/office/powerpoint/2010/main" val="3569654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sz="8000" dirty="0">
                <a:latin typeface="Arabic Typesetting" panose="03020402040406030203" pitchFamily="66" charset="-78"/>
                <a:cs typeface="Arabic Typesetting" panose="03020402040406030203" pitchFamily="66" charset="-78"/>
              </a:rPr>
              <a:t>الإنفعـــالات ونظرياتها</a:t>
            </a:r>
            <a:endParaRPr lang="en-US" sz="8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8242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966652"/>
            <a:ext cx="8915400" cy="4970696"/>
          </a:xfrm>
        </p:spPr>
        <p:txBody>
          <a:bodyPr>
            <a:normAutofit fontScale="92500"/>
          </a:bodyPr>
          <a:lstStyle/>
          <a:p>
            <a:pPr algn="just" rtl="1"/>
            <a:r>
              <a:rPr lang="ar-IQ" sz="3600" b="1" dirty="0">
                <a:solidFill>
                  <a:srgbClr val="7030A0"/>
                </a:solidFill>
                <a:latin typeface="Arabic Typesetting" panose="03020402040406030203" pitchFamily="66" charset="-78"/>
                <a:cs typeface="Arabic Typesetting" panose="03020402040406030203" pitchFamily="66" charset="-78"/>
              </a:rPr>
              <a:t>نظرية جيمس- لانج </a:t>
            </a:r>
            <a:r>
              <a:rPr lang="en-US" sz="3600" b="1" dirty="0">
                <a:solidFill>
                  <a:srgbClr val="7030A0"/>
                </a:solidFill>
                <a:latin typeface="Arabic Typesetting" panose="03020402040406030203" pitchFamily="66" charset="-78"/>
                <a:cs typeface="Arabic Typesetting" panose="03020402040406030203" pitchFamily="66" charset="-78"/>
              </a:rPr>
              <a:t>James – Lange </a:t>
            </a:r>
          </a:p>
          <a:p>
            <a:pPr marL="0" indent="0" algn="just" rtl="1">
              <a:buNone/>
            </a:pPr>
            <a:r>
              <a:rPr lang="en-US" sz="3600" dirty="0">
                <a:latin typeface="Arabic Typesetting" panose="03020402040406030203" pitchFamily="66" charset="-78"/>
                <a:cs typeface="Arabic Typesetting" panose="03020402040406030203" pitchFamily="66" charset="-78"/>
              </a:rPr>
              <a:t>   </a:t>
            </a:r>
            <a:r>
              <a:rPr lang="ar-IQ" sz="3600" dirty="0">
                <a:latin typeface="Arabic Typesetting" panose="03020402040406030203" pitchFamily="66" charset="-78"/>
                <a:cs typeface="Arabic Typesetting" panose="03020402040406030203" pitchFamily="66" charset="-78"/>
              </a:rPr>
              <a:t>أول نظرية مهمة في هذا المجال قدمها العالم الأمريكي المعروف وليام جيمس </a:t>
            </a:r>
            <a:r>
              <a:rPr lang="en-US" sz="3600" dirty="0">
                <a:latin typeface="Arabic Typesetting" panose="03020402040406030203" pitchFamily="66" charset="-78"/>
                <a:cs typeface="Arabic Typesetting" panose="03020402040406030203" pitchFamily="66" charset="-78"/>
              </a:rPr>
              <a:t>William James </a:t>
            </a:r>
            <a:r>
              <a:rPr lang="ar-IQ" sz="3600" dirty="0">
                <a:latin typeface="Arabic Typesetting" panose="03020402040406030203" pitchFamily="66" charset="-78"/>
                <a:cs typeface="Arabic Typesetting" panose="03020402040406030203" pitchFamily="66" charset="-78"/>
              </a:rPr>
              <a:t> وفي نفس الفترة تقريبا وبشكل مستقل قدم عالم فسلجة دنمركي يدعى كارل لانج </a:t>
            </a:r>
            <a:r>
              <a:rPr lang="en-US" sz="3600" dirty="0">
                <a:latin typeface="Arabic Typesetting" panose="03020402040406030203" pitchFamily="66" charset="-78"/>
                <a:cs typeface="Arabic Typesetting" panose="03020402040406030203" pitchFamily="66" charset="-78"/>
              </a:rPr>
              <a:t>Carl Lang </a:t>
            </a:r>
            <a:r>
              <a:rPr lang="ar-IQ" sz="3600" dirty="0">
                <a:latin typeface="Arabic Typesetting" panose="03020402040406030203" pitchFamily="66" charset="-78"/>
                <a:cs typeface="Arabic Typesetting" panose="03020402040406030203" pitchFamily="66" charset="-78"/>
              </a:rPr>
              <a:t> نظرية في هذا المجال أيضا ولقد تم دمج النظريتين في نظرية واحدة.  </a:t>
            </a:r>
            <a:r>
              <a:rPr lang="ar-IQ" sz="3600" u="sng" dirty="0">
                <a:solidFill>
                  <a:srgbClr val="FF0000"/>
                </a:solidFill>
                <a:latin typeface="Arabic Typesetting" panose="03020402040406030203" pitchFamily="66" charset="-78"/>
                <a:cs typeface="Arabic Typesetting" panose="03020402040406030203" pitchFamily="66" charset="-78"/>
              </a:rPr>
              <a:t>تقلب هذه النظرية فهمنا التقليدي لخبرة الانفعال رأسا على عقب</a:t>
            </a:r>
            <a:r>
              <a:rPr lang="ar-IQ" sz="3600" dirty="0">
                <a:latin typeface="Arabic Typesetting" panose="03020402040406030203" pitchFamily="66" charset="-78"/>
                <a:cs typeface="Arabic Typesetting" panose="03020402040406030203" pitchFamily="66" charset="-78"/>
              </a:rPr>
              <a:t>، فنحن نعتقد اننا عندما نرى موضوع مثير للخوف، مثلا كلبا مسعورا، فسوف تحصل لدينا استجابة انفعالية وهي الخوف – مثلا- ومن ثم قد نهرب. هذه النظرية تقلب هذه العملية وتشير إلى اننا أولا نشاهد الكلب المسعور فنستجيب داخليا (أي تحصل تغيرات حشوية فسلجية)، هذه </a:t>
            </a:r>
            <a:r>
              <a:rPr lang="ar-IQ" sz="3600" b="1" dirty="0">
                <a:solidFill>
                  <a:srgbClr val="FF0000"/>
                </a:solidFill>
                <a:latin typeface="Arabic Typesetting" panose="03020402040406030203" pitchFamily="66" charset="-78"/>
                <a:cs typeface="Arabic Typesetting" panose="03020402040406030203" pitchFamily="66" charset="-78"/>
              </a:rPr>
              <a:t>التغيرات الحشوية هي التي تستثير في داخلنا الإحساس بالخوف</a:t>
            </a:r>
            <a:r>
              <a:rPr lang="ar-IQ" sz="3600" dirty="0">
                <a:latin typeface="Arabic Typesetting" panose="03020402040406030203" pitchFamily="66" charset="-78"/>
                <a:cs typeface="Arabic Typesetting" panose="03020402040406030203" pitchFamily="66" charset="-78"/>
              </a:rPr>
              <a:t>. بكلمة أخرى فان </a:t>
            </a:r>
            <a:r>
              <a:rPr lang="ar-IQ" sz="3600" u="sng" dirty="0">
                <a:solidFill>
                  <a:srgbClr val="0070C0"/>
                </a:solidFill>
                <a:latin typeface="Arabic Typesetting" panose="03020402040406030203" pitchFamily="66" charset="-78"/>
                <a:cs typeface="Arabic Typesetting" panose="03020402040406030203" pitchFamily="66" charset="-78"/>
              </a:rPr>
              <a:t>رد الفعل الفسلجي يأتي أولا ثم يعقبه كنتيجة له الإحساس بالانفع</a:t>
            </a:r>
            <a:r>
              <a:rPr lang="ar-IQ" sz="3600" dirty="0">
                <a:latin typeface="Arabic Typesetting" panose="03020402040406030203" pitchFamily="66" charset="-78"/>
                <a:cs typeface="Arabic Typesetting" panose="03020402040406030203" pitchFamily="66" charset="-78"/>
              </a:rPr>
              <a:t>ال. </a:t>
            </a:r>
          </a:p>
          <a:p>
            <a:pPr marL="0" indent="0" algn="r" rtl="1">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08960" cy="30828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82834"/>
            <a:ext cx="3108960" cy="3054096"/>
          </a:xfrm>
          <a:prstGeom prst="rect">
            <a:avLst/>
          </a:prstGeom>
        </p:spPr>
      </p:pic>
    </p:spTree>
    <p:extLst>
      <p:ext uri="{BB962C8B-B14F-4D97-AF65-F5344CB8AC3E}">
        <p14:creationId xmlns:p14="http://schemas.microsoft.com/office/powerpoint/2010/main" val="399036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Layer>
                </a14:imgProps>
              </a:ext>
            </a:extLst>
          </a:blip>
          <a:stretch>
            <a:fillRect/>
          </a:stretch>
        </p:blipFill>
        <p:spPr>
          <a:xfrm>
            <a:off x="0" y="0"/>
            <a:ext cx="12192000" cy="6857999"/>
          </a:xfrm>
          <a:prstGeom prst="rect">
            <a:avLst/>
          </a:prstGeom>
          <a:solidFill>
            <a:schemeClr val="bg1">
              <a:alpha val="0"/>
            </a:schemeClr>
          </a:solidFill>
          <a:ln>
            <a:solidFill>
              <a:schemeClr val="accent1"/>
            </a:solidFill>
          </a:ln>
          <a:effectLst>
            <a:outerShdw blurRad="50800" dist="50800" dir="5400000" algn="ctr" rotWithShape="0">
              <a:schemeClr val="bg1"/>
            </a:outerShdw>
          </a:effectLst>
        </p:spPr>
      </p:pic>
      <p:sp>
        <p:nvSpPr>
          <p:cNvPr id="5" name="Rounded Rectangle 4"/>
          <p:cNvSpPr/>
          <p:nvPr/>
        </p:nvSpPr>
        <p:spPr>
          <a:xfrm>
            <a:off x="339634" y="1"/>
            <a:ext cx="2390503" cy="1254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مثير</a:t>
            </a:r>
            <a:endParaRPr lang="en-US" sz="3600" dirty="0">
              <a:latin typeface="Arabic Typesetting" panose="03020402040406030203" pitchFamily="66" charset="-78"/>
              <a:cs typeface="Arabic Typesetting" panose="03020402040406030203" pitchFamily="66" charset="-78"/>
            </a:endParaRPr>
          </a:p>
        </p:txBody>
      </p:sp>
      <p:sp>
        <p:nvSpPr>
          <p:cNvPr id="6" name="Rounded Rectangle 5"/>
          <p:cNvSpPr/>
          <p:nvPr/>
        </p:nvSpPr>
        <p:spPr>
          <a:xfrm>
            <a:off x="4702629" y="0"/>
            <a:ext cx="3670662" cy="12932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تغيرات حشوية فسلجية</a:t>
            </a:r>
          </a:p>
          <a:p>
            <a:pPr algn="ctr"/>
            <a:r>
              <a:rPr lang="ar-IQ" sz="3600" dirty="0">
                <a:latin typeface="Arabic Typesetting" panose="03020402040406030203" pitchFamily="66" charset="-78"/>
                <a:cs typeface="Arabic Typesetting" panose="03020402040406030203" pitchFamily="66" charset="-78"/>
              </a:rPr>
              <a:t>(مثلاً زيادة سرعة نبضات القلب)</a:t>
            </a:r>
            <a:endParaRPr lang="en-US" sz="3600" dirty="0">
              <a:latin typeface="Arabic Typesetting" panose="03020402040406030203" pitchFamily="66" charset="-78"/>
              <a:cs typeface="Arabic Typesetting" panose="03020402040406030203" pitchFamily="66" charset="-78"/>
            </a:endParaRPr>
          </a:p>
        </p:txBody>
      </p:sp>
      <p:sp>
        <p:nvSpPr>
          <p:cNvPr id="8" name="Rounded Rectangle 7"/>
          <p:cNvSpPr/>
          <p:nvPr/>
        </p:nvSpPr>
        <p:spPr>
          <a:xfrm>
            <a:off x="9875520" y="0"/>
            <a:ext cx="2316480" cy="11625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إنفعال</a:t>
            </a:r>
          </a:p>
          <a:p>
            <a:pPr algn="ctr"/>
            <a:r>
              <a:rPr lang="ar-IQ" sz="3600" dirty="0">
                <a:latin typeface="Arabic Typesetting" panose="03020402040406030203" pitchFamily="66" charset="-78"/>
                <a:cs typeface="Arabic Typesetting" panose="03020402040406030203" pitchFamily="66" charset="-78"/>
              </a:rPr>
              <a:t>(الخوف)</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4208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0" y="1110343"/>
            <a:ext cx="7481252" cy="4258491"/>
          </a:xfrm>
        </p:spPr>
        <p:txBody>
          <a:bodyPr>
            <a:normAutofit/>
          </a:bodyPr>
          <a:lstStyle/>
          <a:p>
            <a:pPr algn="just" rtl="1"/>
            <a:r>
              <a:rPr lang="ar-IQ" sz="3600" dirty="0">
                <a:latin typeface="Arabic Typesetting" panose="03020402040406030203" pitchFamily="66" charset="-78"/>
                <a:cs typeface="Arabic Typesetting" panose="03020402040406030203" pitchFamily="66" charset="-78"/>
              </a:rPr>
              <a:t>نظرية كانون – بارد </a:t>
            </a:r>
            <a:r>
              <a:rPr lang="en-US" sz="3600" dirty="0">
                <a:latin typeface="Arabic Typesetting" panose="03020402040406030203" pitchFamily="66" charset="-78"/>
                <a:cs typeface="Arabic Typesetting" panose="03020402040406030203" pitchFamily="66" charset="-78"/>
              </a:rPr>
              <a:t>Cannon – Bard  </a:t>
            </a:r>
          </a:p>
          <a:p>
            <a:pPr marL="0" indent="0" algn="just" rtl="1">
              <a:buNone/>
            </a:pPr>
            <a:r>
              <a:rPr lang="en-US" sz="3600" dirty="0">
                <a:latin typeface="Arabic Typesetting" panose="03020402040406030203" pitchFamily="66" charset="-78"/>
                <a:cs typeface="Arabic Typesetting" panose="03020402040406030203" pitchFamily="66" charset="-78"/>
              </a:rPr>
              <a:t>   </a:t>
            </a:r>
            <a:r>
              <a:rPr lang="ar-IQ" sz="3600" dirty="0">
                <a:latin typeface="Arabic Typesetting" panose="03020402040406030203" pitchFamily="66" charset="-78"/>
                <a:cs typeface="Arabic Typesetting" panose="03020402040406030203" pitchFamily="66" charset="-78"/>
              </a:rPr>
              <a:t>جاء التحدي الأكبر لنظرية جيمس – لانج من قبل العالم كانون </a:t>
            </a:r>
            <a:r>
              <a:rPr lang="en-US" sz="3600" dirty="0">
                <a:latin typeface="Arabic Typesetting" panose="03020402040406030203" pitchFamily="66" charset="-78"/>
                <a:cs typeface="Arabic Typesetting" panose="03020402040406030203" pitchFamily="66" charset="-78"/>
              </a:rPr>
              <a:t>Walter Bradford Cannon </a:t>
            </a:r>
            <a:r>
              <a:rPr lang="ar-IQ" sz="3600" dirty="0">
                <a:latin typeface="Arabic Typesetting" panose="03020402040406030203" pitchFamily="66" charset="-78"/>
                <a:cs typeface="Arabic Typesetting" panose="03020402040406030203" pitchFamily="66" charset="-78"/>
              </a:rPr>
              <a:t> وتلميذه بارد </a:t>
            </a:r>
            <a:r>
              <a:rPr lang="en-US" sz="3600" dirty="0">
                <a:latin typeface="Arabic Typesetting" panose="03020402040406030203" pitchFamily="66" charset="-78"/>
                <a:cs typeface="Arabic Typesetting" panose="03020402040406030203" pitchFamily="66" charset="-78"/>
              </a:rPr>
              <a:t>Archibald Philip Bard </a:t>
            </a:r>
            <a:r>
              <a:rPr lang="ar-IQ" sz="3600" dirty="0">
                <a:latin typeface="Arabic Typesetting" panose="03020402040406030203" pitchFamily="66" charset="-78"/>
                <a:cs typeface="Arabic Typesetting" panose="03020402040406030203" pitchFamily="66" charset="-78"/>
              </a:rPr>
              <a:t>، عام (1928).</a:t>
            </a:r>
          </a:p>
          <a:p>
            <a:pPr marL="0" indent="0" algn="just" rtl="1">
              <a:buNone/>
            </a:pPr>
            <a:r>
              <a:rPr lang="ar-IQ" sz="3600" dirty="0">
                <a:latin typeface="Arabic Typesetting" panose="03020402040406030203" pitchFamily="66" charset="-78"/>
                <a:cs typeface="Arabic Typesetting" panose="03020402040406030203" pitchFamily="66" charset="-78"/>
              </a:rPr>
              <a:t>تشير هذه النظرية إلى </a:t>
            </a:r>
            <a:r>
              <a:rPr lang="ar-IQ" sz="3600" dirty="0">
                <a:solidFill>
                  <a:srgbClr val="FF0000"/>
                </a:solidFill>
                <a:latin typeface="Arabic Typesetting" panose="03020402040406030203" pitchFamily="66" charset="-78"/>
                <a:cs typeface="Arabic Typesetting" panose="03020402040406030203" pitchFamily="66" charset="-78"/>
              </a:rPr>
              <a:t>ان الموضوع المثير للانفعال تتم مشاهدته أولا</a:t>
            </a:r>
            <a:r>
              <a:rPr lang="ar-IQ" sz="3600" dirty="0">
                <a:latin typeface="Arabic Typesetting" panose="03020402040406030203" pitchFamily="66" charset="-78"/>
                <a:cs typeface="Arabic Typesetting" panose="03020402040406030203" pitchFamily="66" charset="-78"/>
              </a:rPr>
              <a:t>،</a:t>
            </a:r>
            <a:r>
              <a:rPr lang="ar-IQ" sz="3600" b="1" u="sng"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IQ" sz="3600" b="1" u="sng"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ثم </a:t>
            </a:r>
            <a:r>
              <a:rPr lang="ar-IQ" sz="3600" dirty="0">
                <a:solidFill>
                  <a:srgbClr val="FF0000"/>
                </a:solidFill>
                <a:latin typeface="Arabic Typesetting" panose="03020402040406030203" pitchFamily="66" charset="-78"/>
                <a:cs typeface="Arabic Typesetting" panose="03020402040406030203" pitchFamily="66" charset="-78"/>
              </a:rPr>
              <a:t>تأتي وبشكل متزامن ردود الفعل الفسلجية والاستجابة الانفعالية أيضا في نفس الوقت</a:t>
            </a:r>
            <a:r>
              <a:rPr lang="ar-IQ" sz="3600" dirty="0">
                <a:latin typeface="Arabic Typesetting" panose="03020402040406030203" pitchFamily="66" charset="-78"/>
                <a:cs typeface="Arabic Typesetting" panose="03020402040406030203" pitchFamily="66" charset="-78"/>
              </a:rPr>
              <a:t>.</a:t>
            </a:r>
          </a:p>
          <a:p>
            <a:pPr marL="0" indent="0" algn="just" rtl="1">
              <a:buNone/>
            </a:pPr>
            <a:endParaRPr lang="en-US" sz="3600"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cstate="print"/>
          <a:stretch>
            <a:fillRect/>
          </a:stretch>
        </p:blipFill>
        <p:spPr>
          <a:xfrm>
            <a:off x="-1" y="0"/>
            <a:ext cx="3278777" cy="35478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47872"/>
            <a:ext cx="3278776" cy="3310128"/>
          </a:xfrm>
          <a:prstGeom prst="rect">
            <a:avLst/>
          </a:prstGeom>
        </p:spPr>
      </p:pic>
    </p:spTree>
    <p:extLst>
      <p:ext uri="{BB962C8B-B14F-4D97-AF65-F5344CB8AC3E}">
        <p14:creationId xmlns:p14="http://schemas.microsoft.com/office/powerpoint/2010/main" val="187647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 y="0"/>
            <a:ext cx="12192000" cy="6858000"/>
          </a:xfrm>
          <a:prstGeom prst="rect">
            <a:avLst/>
          </a:prstGeom>
        </p:spPr>
      </p:pic>
      <p:sp>
        <p:nvSpPr>
          <p:cNvPr id="5" name="Rounded Rectangle 4"/>
          <p:cNvSpPr/>
          <p:nvPr/>
        </p:nvSpPr>
        <p:spPr>
          <a:xfrm>
            <a:off x="649224" y="1874520"/>
            <a:ext cx="1984248" cy="6400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مثيـــر</a:t>
            </a:r>
            <a:endParaRPr lang="en-US" sz="3600" dirty="0">
              <a:latin typeface="Arabic Typesetting" panose="03020402040406030203" pitchFamily="66" charset="-78"/>
              <a:cs typeface="Arabic Typesetting" panose="03020402040406030203" pitchFamily="66" charset="-78"/>
            </a:endParaRPr>
          </a:p>
        </p:txBody>
      </p:sp>
      <p:sp>
        <p:nvSpPr>
          <p:cNvPr id="6" name="Rounded Rectangle 5"/>
          <p:cNvSpPr/>
          <p:nvPr/>
        </p:nvSpPr>
        <p:spPr>
          <a:xfrm>
            <a:off x="5980176" y="640080"/>
            <a:ext cx="1444752" cy="95097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إنفعال</a:t>
            </a:r>
          </a:p>
          <a:p>
            <a:pPr algn="ctr"/>
            <a:r>
              <a:rPr lang="ar-IQ" sz="3600" dirty="0">
                <a:latin typeface="Arabic Typesetting" panose="03020402040406030203" pitchFamily="66" charset="-78"/>
                <a:cs typeface="Arabic Typesetting" panose="03020402040406030203" pitchFamily="66" charset="-78"/>
              </a:rPr>
              <a:t>(الخوف)</a:t>
            </a:r>
            <a:endParaRPr lang="en-US" sz="3600" dirty="0">
              <a:latin typeface="Arabic Typesetting" panose="03020402040406030203" pitchFamily="66" charset="-78"/>
              <a:cs typeface="Arabic Typesetting" panose="03020402040406030203" pitchFamily="66" charset="-78"/>
            </a:endParaRPr>
          </a:p>
        </p:txBody>
      </p:sp>
      <p:sp>
        <p:nvSpPr>
          <p:cNvPr id="7" name="Rounded Rectangle 6"/>
          <p:cNvSpPr/>
          <p:nvPr/>
        </p:nvSpPr>
        <p:spPr>
          <a:xfrm>
            <a:off x="10488168" y="2593669"/>
            <a:ext cx="1536192" cy="20116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مركز الإنفعالات في الدماغ (الثلاموس)</a:t>
            </a:r>
            <a:endParaRPr lang="en-US" sz="3600" dirty="0">
              <a:latin typeface="Arabic Typesetting" panose="03020402040406030203" pitchFamily="66" charset="-78"/>
              <a:cs typeface="Arabic Typesetting" panose="03020402040406030203" pitchFamily="66" charset="-78"/>
            </a:endParaRPr>
          </a:p>
        </p:txBody>
      </p:sp>
      <p:sp>
        <p:nvSpPr>
          <p:cNvPr id="8" name="Rounded Rectangle 7"/>
          <p:cNvSpPr/>
          <p:nvPr/>
        </p:nvSpPr>
        <p:spPr>
          <a:xfrm>
            <a:off x="5449824" y="5687568"/>
            <a:ext cx="3145536" cy="8595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تغيرات حشوية فسلجية</a:t>
            </a:r>
          </a:p>
          <a:p>
            <a:pPr algn="ctr"/>
            <a:r>
              <a:rPr lang="ar-IQ" sz="3600" dirty="0">
                <a:latin typeface="Arabic Typesetting" panose="03020402040406030203" pitchFamily="66" charset="-78"/>
                <a:cs typeface="Arabic Typesetting" panose="03020402040406030203" pitchFamily="66" charset="-78"/>
              </a:rPr>
              <a:t>(زيادة عدد ضربات القلب)</a:t>
            </a:r>
            <a:endParaRPr lang="en-US" sz="3600" dirty="0">
              <a:latin typeface="Arabic Typesetting" panose="03020402040406030203" pitchFamily="66" charset="-78"/>
              <a:cs typeface="Arabic Typesetting" panose="03020402040406030203" pitchFamily="66" charset="-78"/>
            </a:endParaRPr>
          </a:p>
        </p:txBody>
      </p:sp>
      <p:sp>
        <p:nvSpPr>
          <p:cNvPr id="9" name="Arrow: Right 8">
            <a:extLst>
              <a:ext uri="{FF2B5EF4-FFF2-40B4-BE49-F238E27FC236}">
                <a16:creationId xmlns:a16="http://schemas.microsoft.com/office/drawing/2014/main" id="{E9C45FEF-2DC5-48E1-84C0-93A3265E4D8D}"/>
              </a:ext>
            </a:extLst>
          </p:cNvPr>
          <p:cNvSpPr/>
          <p:nvPr/>
        </p:nvSpPr>
        <p:spPr>
          <a:xfrm rot="20232214">
            <a:off x="3084499" y="2304731"/>
            <a:ext cx="3274118" cy="408277"/>
          </a:xfrm>
          <a:prstGeom prst="rightArrow">
            <a:avLst>
              <a:gd name="adj1" fmla="val 50000"/>
              <a:gd name="adj2" fmla="val 64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0AA539-1F85-4472-A099-EDB76C149890}"/>
              </a:ext>
            </a:extLst>
          </p:cNvPr>
          <p:cNvPicPr>
            <a:picLocks noChangeAspect="1"/>
          </p:cNvPicPr>
          <p:nvPr/>
        </p:nvPicPr>
        <p:blipFill>
          <a:blip r:embed="rId3"/>
          <a:stretch>
            <a:fillRect/>
          </a:stretch>
        </p:blipFill>
        <p:spPr>
          <a:xfrm rot="2619689">
            <a:off x="3215141" y="4075685"/>
            <a:ext cx="3090940" cy="1475360"/>
          </a:xfrm>
          <a:prstGeom prst="rect">
            <a:avLst/>
          </a:prstGeom>
        </p:spPr>
      </p:pic>
    </p:spTree>
    <p:extLst>
      <p:ext uri="{BB962C8B-B14F-4D97-AF65-F5344CB8AC3E}">
        <p14:creationId xmlns:p14="http://schemas.microsoft.com/office/powerpoint/2010/main" val="287202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365760"/>
            <a:ext cx="8915400" cy="6191794"/>
          </a:xfrm>
        </p:spPr>
        <p:txBody>
          <a:bodyPr>
            <a:noAutofit/>
          </a:bodyPr>
          <a:lstStyle/>
          <a:p>
            <a:pPr algn="just" rtl="1"/>
            <a:r>
              <a:rPr lang="ar-IQ" sz="3600" dirty="0">
                <a:latin typeface="Arabic Typesetting" panose="03020402040406030203" pitchFamily="66" charset="-78"/>
                <a:cs typeface="Arabic Typesetting" panose="03020402040406030203" pitchFamily="66" charset="-78"/>
              </a:rPr>
              <a:t>النظرية المعرفية </a:t>
            </a:r>
            <a:r>
              <a:rPr lang="en-US" sz="3600" dirty="0">
                <a:latin typeface="Arabic Typesetting" panose="03020402040406030203" pitchFamily="66" charset="-78"/>
                <a:cs typeface="Arabic Typesetting" panose="03020402040406030203" pitchFamily="66" charset="-78"/>
              </a:rPr>
              <a:t>Cognitive theory </a:t>
            </a:r>
            <a:endParaRPr lang="ar-IQ" sz="3600" dirty="0">
              <a:latin typeface="Arabic Typesetting" panose="03020402040406030203" pitchFamily="66" charset="-78"/>
              <a:cs typeface="Arabic Typesetting" panose="03020402040406030203" pitchFamily="66" charset="-78"/>
            </a:endParaRPr>
          </a:p>
          <a:p>
            <a:pPr marL="0" indent="0" algn="just" rtl="1">
              <a:buNone/>
            </a:pPr>
            <a:r>
              <a:rPr lang="ar-IQ" sz="3600" dirty="0">
                <a:latin typeface="Arabic Typesetting" panose="03020402040406030203" pitchFamily="66" charset="-78"/>
                <a:cs typeface="Arabic Typesetting" panose="03020402040406030203" pitchFamily="66" charset="-78"/>
              </a:rPr>
              <a:t> [لا توجد هناك نظرية معرفية محددة واحدة ولكن هناك نظريات عدة، ولكنها جميعها تركز على مبدأ رئيس وهو </a:t>
            </a:r>
            <a:r>
              <a:rPr lang="ar-IQ" sz="3600" u="sng" dirty="0">
                <a:solidFill>
                  <a:srgbClr val="FF0000"/>
                </a:solidFill>
                <a:latin typeface="Arabic Typesetting" panose="03020402040406030203" pitchFamily="66" charset="-78"/>
                <a:cs typeface="Arabic Typesetting" panose="03020402040406030203" pitchFamily="66" charset="-78"/>
              </a:rPr>
              <a:t>دور العمليات العقلية أو المعرفية في الانفعال</a:t>
            </a:r>
            <a:r>
              <a:rPr lang="ar-IQ" sz="3600" dirty="0">
                <a:latin typeface="Arabic Typesetting" panose="03020402040406030203" pitchFamily="66" charset="-78"/>
                <a:cs typeface="Arabic Typesetting" panose="03020402040406030203" pitchFamily="66" charset="-78"/>
              </a:rPr>
              <a:t>] سوف نختار احد هذه النظريات وهي نظرية وضعها شاختر </a:t>
            </a:r>
            <a:r>
              <a:rPr lang="en-US" sz="3600" dirty="0">
                <a:latin typeface="Arabic Typesetting" panose="03020402040406030203" pitchFamily="66" charset="-78"/>
                <a:cs typeface="Arabic Typesetting" panose="03020402040406030203" pitchFamily="66" charset="-78"/>
              </a:rPr>
              <a:t>Stanley Schachter</a:t>
            </a:r>
            <a:r>
              <a:rPr lang="ar-IQ" sz="3600" dirty="0">
                <a:latin typeface="Arabic Typesetting" panose="03020402040406030203" pitchFamily="66" charset="-78"/>
                <a:cs typeface="Arabic Typesetting" panose="03020402040406030203" pitchFamily="66" charset="-78"/>
              </a:rPr>
              <a:t>، وسنجر </a:t>
            </a:r>
            <a:r>
              <a:rPr lang="en-US" sz="3600" dirty="0">
                <a:latin typeface="Arabic Typesetting" panose="03020402040406030203" pitchFamily="66" charset="-78"/>
                <a:cs typeface="Arabic Typesetting" panose="03020402040406030203" pitchFamily="66" charset="-78"/>
              </a:rPr>
              <a:t> Jerome E. Singer</a:t>
            </a:r>
            <a:r>
              <a:rPr lang="ar-IQ" sz="3600" dirty="0">
                <a:latin typeface="Arabic Typesetting" panose="03020402040406030203" pitchFamily="66" charset="-78"/>
                <a:cs typeface="Arabic Typesetting" panose="03020402040406030203" pitchFamily="66" charset="-78"/>
              </a:rPr>
              <a:t>. وإختصاراً شاختر-سنجر </a:t>
            </a:r>
            <a:r>
              <a:rPr lang="en-US" sz="3600" dirty="0">
                <a:latin typeface="Arabic Typesetting" panose="03020402040406030203" pitchFamily="66" charset="-78"/>
                <a:cs typeface="Arabic Typesetting" panose="03020402040406030203" pitchFamily="66" charset="-78"/>
              </a:rPr>
              <a:t>Schachter-Singer</a:t>
            </a:r>
            <a:r>
              <a:rPr lang="ar-IQ" sz="3600" dirty="0">
                <a:latin typeface="Arabic Typesetting" panose="03020402040406030203" pitchFamily="66" charset="-78"/>
                <a:cs typeface="Arabic Typesetting" panose="03020402040406030203" pitchFamily="66" charset="-78"/>
              </a:rPr>
              <a:t> والتي يُطلق عليها نظرية العاملين </a:t>
            </a:r>
            <a:r>
              <a:rPr lang="en-US" sz="3600" dirty="0">
                <a:latin typeface="Arabic Typesetting" panose="03020402040406030203" pitchFamily="66" charset="-78"/>
                <a:cs typeface="Arabic Typesetting" panose="03020402040406030203" pitchFamily="66" charset="-78"/>
              </a:rPr>
              <a:t>Two-Factor Theory</a:t>
            </a:r>
            <a:r>
              <a:rPr lang="ar-IQ" sz="3600" dirty="0">
                <a:latin typeface="Arabic Typesetting" panose="03020402040406030203" pitchFamily="66" charset="-78"/>
                <a:cs typeface="Arabic Typesetting" panose="03020402040406030203" pitchFamily="66" charset="-78"/>
              </a:rPr>
              <a:t>. الافتراض الفكري الرئيس هنا هو، ان التعرض إلى مثير </a:t>
            </a:r>
            <a:r>
              <a:rPr lang="en-US" sz="3600" dirty="0">
                <a:latin typeface="Arabic Typesetting" panose="03020402040406030203" pitchFamily="66" charset="-78"/>
                <a:cs typeface="Arabic Typesetting" panose="03020402040406030203" pitchFamily="66" charset="-78"/>
              </a:rPr>
              <a:t>Proximal </a:t>
            </a:r>
            <a:r>
              <a:rPr lang="ar-IQ" sz="3600" dirty="0">
                <a:latin typeface="Arabic Typesetting" panose="03020402040406030203" pitchFamily="66" charset="-78"/>
                <a:cs typeface="Arabic Typesetting" panose="03020402040406030203" pitchFamily="66" charset="-78"/>
              </a:rPr>
              <a:t> لوحده غير كافٍ لتفسير سبب رؤيتنا للأشياء بالطريقة التي نراها بها. فالتنظيم المعرفي وطريقة تفسيرنا للمثيرات بعد وقوعها على شبكية العين </a:t>
            </a:r>
            <a:r>
              <a:rPr lang="en-US" sz="3600" dirty="0">
                <a:latin typeface="Arabic Typesetting" panose="03020402040406030203" pitchFamily="66" charset="-78"/>
                <a:cs typeface="Arabic Typesetting" panose="03020402040406030203" pitchFamily="66" charset="-78"/>
              </a:rPr>
              <a:t>Retina </a:t>
            </a:r>
            <a:r>
              <a:rPr lang="ar-IQ" sz="3600" dirty="0">
                <a:latin typeface="Arabic Typesetting" panose="03020402040406030203" pitchFamily="66" charset="-78"/>
                <a:cs typeface="Arabic Typesetting" panose="03020402040406030203" pitchFamily="66" charset="-78"/>
              </a:rPr>
              <a:t> هي مهمة أيضا حتى نستطيع ان نفهم ما الذي يوجد أمامنا. وبنفس المنطق فأن الانفعال لا تقرره الاستجابة الفسلجية لوحدها، بل ان هذه الاستجابات يتم تقرير شكلها وقوتها من خلال التقييم المعرفي الذي نقدمه للموقف المثير. </a:t>
            </a:r>
            <a:endParaRPr lang="en-US" sz="3600"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cstate="print"/>
          <a:stretch>
            <a:fillRect/>
          </a:stretch>
        </p:blipFill>
        <p:spPr>
          <a:xfrm>
            <a:off x="0" y="-1"/>
            <a:ext cx="3174274" cy="3435531"/>
          </a:xfrm>
          <a:prstGeom prst="rect">
            <a:avLst/>
          </a:prstGeom>
        </p:spPr>
      </p:pic>
      <p:pic>
        <p:nvPicPr>
          <p:cNvPr id="5" name="Picture 4"/>
          <p:cNvPicPr>
            <a:picLocks noChangeAspect="1"/>
          </p:cNvPicPr>
          <p:nvPr/>
        </p:nvPicPr>
        <p:blipFill>
          <a:blip r:embed="rId3" cstate="print"/>
          <a:stretch>
            <a:fillRect/>
          </a:stretch>
        </p:blipFill>
        <p:spPr>
          <a:xfrm>
            <a:off x="0" y="3435530"/>
            <a:ext cx="3174274" cy="3422470"/>
          </a:xfrm>
          <a:prstGeom prst="rect">
            <a:avLst/>
          </a:prstGeom>
        </p:spPr>
      </p:pic>
    </p:spTree>
    <p:extLst>
      <p:ext uri="{BB962C8B-B14F-4D97-AF65-F5344CB8AC3E}">
        <p14:creationId xmlns:p14="http://schemas.microsoft.com/office/powerpoint/2010/main" val="81199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0" y="0"/>
            <a:ext cx="12191999" cy="6858000"/>
          </a:xfrm>
          <a:prstGeom prst="rect">
            <a:avLst/>
          </a:prstGeom>
        </p:spPr>
      </p:pic>
      <p:pic>
        <p:nvPicPr>
          <p:cNvPr id="5" name="Picture 4"/>
          <p:cNvPicPr>
            <a:picLocks noChangeAspect="1"/>
          </p:cNvPicPr>
          <p:nvPr/>
        </p:nvPicPr>
        <p:blipFill>
          <a:blip r:embed="rId3" cstate="print"/>
          <a:stretch>
            <a:fillRect/>
          </a:stretch>
        </p:blipFill>
        <p:spPr>
          <a:xfrm>
            <a:off x="824615" y="927463"/>
            <a:ext cx="1999661" cy="1520123"/>
          </a:xfrm>
          <a:prstGeom prst="rect">
            <a:avLst/>
          </a:prstGeom>
        </p:spPr>
      </p:pic>
      <p:pic>
        <p:nvPicPr>
          <p:cNvPr id="6" name="Picture 5"/>
          <p:cNvPicPr>
            <a:picLocks noChangeAspect="1"/>
          </p:cNvPicPr>
          <p:nvPr/>
        </p:nvPicPr>
        <p:blipFill>
          <a:blip r:embed="rId4" cstate="print"/>
          <a:stretch>
            <a:fillRect/>
          </a:stretch>
        </p:blipFill>
        <p:spPr>
          <a:xfrm>
            <a:off x="3034360" y="666207"/>
            <a:ext cx="3249450" cy="1985554"/>
          </a:xfrm>
          <a:prstGeom prst="rect">
            <a:avLst/>
          </a:prstGeom>
        </p:spPr>
      </p:pic>
      <p:pic>
        <p:nvPicPr>
          <p:cNvPr id="7" name="Picture 6"/>
          <p:cNvPicPr>
            <a:picLocks noChangeAspect="1"/>
          </p:cNvPicPr>
          <p:nvPr/>
        </p:nvPicPr>
        <p:blipFill>
          <a:blip r:embed="rId5" cstate="print"/>
          <a:stretch>
            <a:fillRect/>
          </a:stretch>
        </p:blipFill>
        <p:spPr>
          <a:xfrm>
            <a:off x="9831474" y="856392"/>
            <a:ext cx="1542422" cy="1591194"/>
          </a:xfrm>
          <a:prstGeom prst="rect">
            <a:avLst/>
          </a:prstGeom>
        </p:spPr>
      </p:pic>
      <p:sp>
        <p:nvSpPr>
          <p:cNvPr id="8" name="Rounded Rectangle 7"/>
          <p:cNvSpPr/>
          <p:nvPr/>
        </p:nvSpPr>
        <p:spPr>
          <a:xfrm>
            <a:off x="6818812" y="1045029"/>
            <a:ext cx="2037806" cy="10580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IQ" sz="3600" dirty="0">
                <a:latin typeface="Arabic Typesetting" panose="03020402040406030203" pitchFamily="66" charset="-78"/>
                <a:cs typeface="Arabic Typesetting" panose="03020402040406030203" pitchFamily="66" charset="-78"/>
              </a:rPr>
              <a:t>تقييم معرفي</a:t>
            </a:r>
          </a:p>
          <a:p>
            <a:pPr algn="ctr"/>
            <a:r>
              <a:rPr lang="ar-IQ" sz="3600" dirty="0">
                <a:latin typeface="Arabic Typesetting" panose="03020402040406030203" pitchFamily="66" charset="-78"/>
                <a:cs typeface="Arabic Typesetting" panose="03020402040406030203" pitchFamily="66" charset="-78"/>
              </a:rPr>
              <a:t>(خبراتنا الخاصة)</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0070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1681" y="757646"/>
            <a:ext cx="9418320" cy="5238205"/>
          </a:xfrm>
        </p:spPr>
        <p:txBody>
          <a:bodyPr>
            <a:noAutofit/>
          </a:bodyPr>
          <a:lstStyle/>
          <a:p>
            <a:pPr marL="0" indent="0" algn="just" rtl="1">
              <a:buNone/>
            </a:pPr>
            <a:r>
              <a:rPr lang="ar-IQ" sz="3600" b="1" dirty="0">
                <a:latin typeface="Arabic Typesetting" panose="03020402040406030203" pitchFamily="66" charset="-78"/>
                <a:cs typeface="Arabic Typesetting" panose="03020402040406030203" pitchFamily="66" charset="-78"/>
              </a:rPr>
              <a:t>مقدمـــــة</a:t>
            </a:r>
            <a:endParaRPr lang="en-US" sz="3600" dirty="0">
              <a:latin typeface="Arabic Typesetting" panose="03020402040406030203" pitchFamily="66" charset="-78"/>
              <a:cs typeface="Arabic Typesetting" panose="03020402040406030203" pitchFamily="66" charset="-78"/>
            </a:endParaRPr>
          </a:p>
          <a:p>
            <a:pPr algn="just" rtl="1"/>
            <a:r>
              <a:rPr lang="ar-IQ" sz="3600" dirty="0">
                <a:latin typeface="Arabic Typesetting" panose="03020402040406030203" pitchFamily="66" charset="-78"/>
                <a:cs typeface="Arabic Typesetting" panose="03020402040406030203" pitchFamily="66" charset="-78"/>
              </a:rPr>
              <a:t>تعتبر الانفعالات من بين </a:t>
            </a:r>
            <a:r>
              <a:rPr lang="ar-IQ" sz="3600" u="sng" dirty="0">
                <a:solidFill>
                  <a:srgbClr val="FF0000"/>
                </a:solidFill>
                <a:latin typeface="Arabic Typesetting" panose="03020402040406030203" pitchFamily="66" charset="-78"/>
                <a:cs typeface="Arabic Typesetting" panose="03020402040406030203" pitchFamily="66" charset="-78"/>
              </a:rPr>
              <a:t>أقوى الدوافع المؤثرة على السلوك الإنساني</a:t>
            </a:r>
            <a:r>
              <a:rPr lang="ar-IQ" sz="3600" dirty="0">
                <a:latin typeface="Arabic Typesetting" panose="03020402040406030203" pitchFamily="66" charset="-78"/>
                <a:cs typeface="Arabic Typesetting" panose="03020402040406030203" pitchFamily="66" charset="-78"/>
              </a:rPr>
              <a:t>. وبشكل عام يبدوا في كثير من الأحيان </a:t>
            </a:r>
            <a:r>
              <a:rPr lang="ar-IQ" sz="3600" u="sng" dirty="0">
                <a:solidFill>
                  <a:srgbClr val="00B0F0"/>
                </a:solidFill>
                <a:latin typeface="Arabic Typesetting" panose="03020402040406030203" pitchFamily="66" charset="-78"/>
                <a:cs typeface="Arabic Typesetting" panose="03020402040406030203" pitchFamily="66" charset="-78"/>
              </a:rPr>
              <a:t>وكأننا لا نملك السيطرة عليها</a:t>
            </a:r>
            <a:r>
              <a:rPr lang="ar-IQ" sz="3600" dirty="0">
                <a:latin typeface="Arabic Typesetting" panose="03020402040406030203" pitchFamily="66" charset="-78"/>
                <a:cs typeface="Arabic Typesetting" panose="03020402040406030203" pitchFamily="66" charset="-78"/>
              </a:rPr>
              <a:t>، حيث </a:t>
            </a:r>
            <a:r>
              <a:rPr lang="ar-IQ" sz="3600" u="sng" dirty="0">
                <a:solidFill>
                  <a:srgbClr val="00B0F0"/>
                </a:solidFill>
                <a:latin typeface="Arabic Typesetting" panose="03020402040406030203" pitchFamily="66" charset="-78"/>
                <a:cs typeface="Arabic Typesetting" panose="03020402040406030203" pitchFamily="66" charset="-78"/>
              </a:rPr>
              <a:t>يبدوا وكأنها تنفجر أو تتحرك لوحدها</a:t>
            </a:r>
            <a:r>
              <a:rPr lang="ar-IQ" sz="3600" dirty="0">
                <a:latin typeface="Arabic Typesetting" panose="03020402040406030203" pitchFamily="66" charset="-78"/>
                <a:cs typeface="Arabic Typesetting" panose="03020402040406030203" pitchFamily="66" charset="-78"/>
              </a:rPr>
              <a:t>. حتى عندما نقرر مسبقا ان نبقى هادئين في مواقف معينة فاننا لا نستطيع المحافظة على قرارنا هذا إلى وقت طويل، فنجد أنفسنا غاضبين، خائفين، أو قلقين أو فرحين جداً. </a:t>
            </a:r>
          </a:p>
          <a:p>
            <a:pPr algn="just" rtl="1"/>
            <a:r>
              <a:rPr lang="ar-IQ" sz="3600" dirty="0">
                <a:latin typeface="Arabic Typesetting" panose="03020402040406030203" pitchFamily="66" charset="-78"/>
                <a:cs typeface="Arabic Typesetting" panose="03020402040406030203" pitchFamily="66" charset="-78"/>
              </a:rPr>
              <a:t>ان انفعالاتنا تتحكم بانتباهنا ولا نستطيع تجاهلها. </a:t>
            </a:r>
            <a:r>
              <a:rPr lang="ar-IQ" sz="3600" u="sng" dirty="0">
                <a:latin typeface="Arabic Typesetting" panose="03020402040406030203" pitchFamily="66" charset="-78"/>
                <a:cs typeface="Arabic Typesetting" panose="03020402040406030203" pitchFamily="66" charset="-78"/>
              </a:rPr>
              <a:t>عندما نشعر بانفعال شديد فاننا لا نستطيع التركيز على أداء العمل</a:t>
            </a:r>
            <a:r>
              <a:rPr lang="ar-IQ" sz="3600" dirty="0">
                <a:latin typeface="Arabic Typesetting" panose="03020402040406030203" pitchFamily="66" charset="-78"/>
                <a:cs typeface="Arabic Typesetting" panose="03020402040406030203" pitchFamily="66" charset="-78"/>
              </a:rPr>
              <a:t> الذي في أيدينا، </a:t>
            </a:r>
            <a:r>
              <a:rPr lang="ar-IQ" sz="3600" u="sng" dirty="0">
                <a:latin typeface="Arabic Typesetting" panose="03020402040406030203" pitchFamily="66" charset="-78"/>
                <a:cs typeface="Arabic Typesetting" panose="03020402040406030203" pitchFamily="66" charset="-78"/>
              </a:rPr>
              <a:t>أو حتى ان نختار كلماتنا بعناية عندما نريد التحدث</a:t>
            </a:r>
            <a:r>
              <a:rPr lang="ar-IQ" sz="3600" dirty="0">
                <a:latin typeface="Arabic Typesetting" panose="03020402040406030203" pitchFamily="66" charset="-78"/>
                <a:cs typeface="Arabic Typesetting" panose="03020402040406030203" pitchFamily="66" charset="-78"/>
              </a:rPr>
              <a:t>. </a:t>
            </a:r>
          </a:p>
          <a:p>
            <a:pPr algn="just" rtl="1"/>
            <a:r>
              <a:rPr lang="ar-IQ" sz="3600" dirty="0">
                <a:latin typeface="Arabic Typesetting" panose="03020402040406030203" pitchFamily="66" charset="-78"/>
                <a:cs typeface="Arabic Typesetting" panose="03020402040406030203" pitchFamily="66" charset="-78"/>
              </a:rPr>
              <a:t>ان الانفعالات خصوصا القوية منها -الغيرة، والخوف، والغضب، والحزن، والإنتقام...وغيرها- كانت وما زالت المحور الرئيس لكل الأعمال الأدبية والفنية وفي كل الأمم وعلى مر العصور. </a:t>
            </a:r>
          </a:p>
          <a:p>
            <a:pPr marL="0" indent="0" algn="just" rtl="1">
              <a:buNone/>
            </a:pPr>
            <a:r>
              <a:rPr lang="ar-IQ" sz="3600" dirty="0">
                <a:latin typeface="Arabic Typesetting" panose="03020402040406030203" pitchFamily="66" charset="-78"/>
                <a:cs typeface="Arabic Typesetting" panose="03020402040406030203" pitchFamily="66" charset="-78"/>
              </a:rPr>
              <a:t>    </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6417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33338"/>
            <a:ext cx="12192000" cy="6924675"/>
          </a:xfrm>
          <a:prstGeom prst="rect">
            <a:avLst/>
          </a:prstGeom>
        </p:spPr>
      </p:pic>
    </p:spTree>
    <p:extLst>
      <p:ext uri="{BB962C8B-B14F-4D97-AF65-F5344CB8AC3E}">
        <p14:creationId xmlns:p14="http://schemas.microsoft.com/office/powerpoint/2010/main" val="425707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4856" y="0"/>
            <a:ext cx="5987144" cy="6858000"/>
          </a:xfrm>
        </p:spPr>
        <p:txBody>
          <a:bodyPr>
            <a:normAutofit/>
          </a:bodyPr>
          <a:lstStyle/>
          <a:p>
            <a:pPr marL="0" indent="0" algn="r" rtl="1">
              <a:buNone/>
            </a:pPr>
            <a:r>
              <a:rPr lang="ar-IQ" sz="3600" dirty="0">
                <a:solidFill>
                  <a:srgbClr val="00B0F0"/>
                </a:solidFill>
                <a:latin typeface="Arabic Typesetting" panose="03020402040406030203" pitchFamily="66" charset="-78"/>
                <a:cs typeface="Arabic Typesetting" panose="03020402040406030203" pitchFamily="66" charset="-78"/>
              </a:rPr>
              <a:t>إننا نعيش عصرا يضع قيمة كبيرة على الفكر والعقلانية</a:t>
            </a:r>
            <a:r>
              <a:rPr lang="ar-IQ" sz="3600" dirty="0">
                <a:latin typeface="Arabic Typesetting" panose="03020402040406030203" pitchFamily="66" charset="-78"/>
                <a:cs typeface="Arabic Typesetting" panose="03020402040406030203" pitchFamily="66" charset="-78"/>
              </a:rPr>
              <a:t>، وهذا ما قد يدفعنا غالبا إلى الاعتقاد </a:t>
            </a:r>
            <a:r>
              <a:rPr lang="ar-IQ" sz="3600" u="sng" dirty="0">
                <a:solidFill>
                  <a:srgbClr val="FF0000"/>
                </a:solidFill>
                <a:latin typeface="Arabic Typesetting" panose="03020402040406030203" pitchFamily="66" charset="-78"/>
                <a:cs typeface="Arabic Typesetting" panose="03020402040406030203" pitchFamily="66" charset="-78"/>
              </a:rPr>
              <a:t>بأننا كائنات مفكرة وعقلانية ومنطقية في سلوكنا</a:t>
            </a:r>
            <a:r>
              <a:rPr lang="ar-IQ" sz="3600" dirty="0">
                <a:latin typeface="Arabic Typesetting" panose="03020402040406030203" pitchFamily="66" charset="-78"/>
                <a:cs typeface="Arabic Typesetting" panose="03020402040406030203" pitchFamily="66" charset="-78"/>
              </a:rPr>
              <a:t>. وان سلوكنا هو نتاج عمليات فكرية منطقية واعية ـ وهذه هي أحد الاسباب التي دفعت الناس وبشكل عام من متخصصين وغير متخصصين للهجوم على فرويد وطروحاته المتعلقة بسلوكنا غير الواعي ـ. وبالتالي </a:t>
            </a:r>
            <a:r>
              <a:rPr lang="ar-IQ" sz="3600" dirty="0">
                <a:solidFill>
                  <a:srgbClr val="00B0F0"/>
                </a:solidFill>
                <a:latin typeface="Arabic Typesetting" panose="03020402040406030203" pitchFamily="66" charset="-78"/>
                <a:cs typeface="Arabic Typesetting" panose="03020402040406030203" pitchFamily="66" charset="-78"/>
              </a:rPr>
              <a:t>فنحن نحاول غالبا التغاضي عن سلوكياتنا غير العقلانية، والعوامل والمتغيرات غير الموضوعية والتي نتخذ قراراتنا على أساسها</a:t>
            </a:r>
            <a:r>
              <a:rPr lang="ar-IQ" sz="3600" dirty="0">
                <a:latin typeface="Arabic Typesetting" panose="03020402040406030203" pitchFamily="66" charset="-78"/>
                <a:cs typeface="Arabic Typesetting" panose="03020402040406030203" pitchFamily="66" charset="-78"/>
              </a:rPr>
              <a:t>. </a:t>
            </a:r>
            <a:r>
              <a:rPr lang="ar-IQ" sz="3600" b="1" u="sng" dirty="0">
                <a:solidFill>
                  <a:srgbClr val="FF0000"/>
                </a:solidFill>
                <a:latin typeface="Arabic Typesetting" panose="03020402040406030203" pitchFamily="66" charset="-78"/>
                <a:cs typeface="Arabic Typesetting" panose="03020402040406030203" pitchFamily="66" charset="-78"/>
              </a:rPr>
              <a:t>ان المستوى السلوكي الذي لا يستند إلى قرارات عقلانية هو ما نسميه بالسلوك الانفعالي</a:t>
            </a:r>
            <a:r>
              <a:rPr lang="ar-IQ" sz="3600" dirty="0">
                <a:latin typeface="Arabic Typesetting" panose="03020402040406030203" pitchFamily="66" charset="-78"/>
                <a:cs typeface="Arabic Typesetting" panose="03020402040406030203" pitchFamily="66" charset="-78"/>
              </a:rPr>
              <a:t>.</a:t>
            </a:r>
          </a:p>
          <a:p>
            <a:pPr marL="0" indent="0" algn="r" rtl="1">
              <a:buNone/>
            </a:pPr>
            <a:endParaRPr lang="en-US" dirty="0"/>
          </a:p>
        </p:txBody>
      </p:sp>
      <p:pic>
        <p:nvPicPr>
          <p:cNvPr id="4" name="Picture 3"/>
          <p:cNvPicPr>
            <a:picLocks noChangeAspect="1"/>
          </p:cNvPicPr>
          <p:nvPr/>
        </p:nvPicPr>
        <p:blipFill>
          <a:blip r:embed="rId2" cstate="print"/>
          <a:stretch>
            <a:fillRect/>
          </a:stretch>
        </p:blipFill>
        <p:spPr>
          <a:xfrm>
            <a:off x="0" y="0"/>
            <a:ext cx="6204856" cy="4543425"/>
          </a:xfrm>
          <a:prstGeom prst="rect">
            <a:avLst/>
          </a:prstGeom>
        </p:spPr>
      </p:pic>
    </p:spTree>
    <p:extLst>
      <p:ext uri="{BB962C8B-B14F-4D97-AF65-F5344CB8AC3E}">
        <p14:creationId xmlns:p14="http://schemas.microsoft.com/office/powerpoint/2010/main" val="105557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48639"/>
            <a:ext cx="8915400" cy="5839097"/>
          </a:xfrm>
        </p:spPr>
        <p:txBody>
          <a:bodyPr>
            <a:noAutofit/>
          </a:bodyPr>
          <a:lstStyle/>
          <a:p>
            <a:pPr marL="0" indent="0" algn="just" rtl="1">
              <a:buNone/>
            </a:pPr>
            <a:r>
              <a:rPr lang="ar-IQ" sz="3600" b="1" dirty="0">
                <a:latin typeface="Arabic Typesetting" panose="03020402040406030203" pitchFamily="66" charset="-78"/>
                <a:cs typeface="Arabic Typesetting" panose="03020402040406030203" pitchFamily="66" charset="-78"/>
              </a:rPr>
              <a:t>ماهو الانفعال؟</a:t>
            </a:r>
          </a:p>
          <a:p>
            <a:pPr marL="0" indent="0" algn="just" rtl="1">
              <a:buNone/>
            </a:pPr>
            <a:r>
              <a:rPr lang="ar-IQ" sz="3600" dirty="0">
                <a:latin typeface="Arabic Typesetting" panose="03020402040406030203" pitchFamily="66" charset="-78"/>
                <a:cs typeface="Arabic Typesetting" panose="03020402040406030203" pitchFamily="66" charset="-78"/>
              </a:rPr>
              <a:t>ان </a:t>
            </a:r>
            <a:r>
              <a:rPr lang="ar-IQ" sz="3600" u="sng" dirty="0">
                <a:solidFill>
                  <a:srgbClr val="FF0000"/>
                </a:solidFill>
                <a:latin typeface="Arabic Typesetting" panose="03020402040406030203" pitchFamily="66" charset="-78"/>
                <a:cs typeface="Arabic Typesetting" panose="03020402040406030203" pitchFamily="66" charset="-78"/>
              </a:rPr>
              <a:t>مصطلح انفعال قريب الصلة بمصطلح دافع</a:t>
            </a:r>
            <a:r>
              <a:rPr lang="ar-IQ" sz="3600" dirty="0">
                <a:latin typeface="Arabic Typesetting" panose="03020402040406030203" pitchFamily="66" charset="-78"/>
                <a:cs typeface="Arabic Typesetting" panose="03020402040406030203" pitchFamily="66" charset="-78"/>
              </a:rPr>
              <a:t>، فكلا المصطلحين يقصد بهما تحريك أو دفع الكائن الحي للقيام بحركة. كما ان </a:t>
            </a:r>
            <a:r>
              <a:rPr lang="ar-IQ" sz="3600" u="sng" dirty="0">
                <a:solidFill>
                  <a:srgbClr val="FF0000"/>
                </a:solidFill>
                <a:latin typeface="Arabic Typesetting" panose="03020402040406030203" pitchFamily="66" charset="-78"/>
                <a:cs typeface="Arabic Typesetting" panose="03020402040406030203" pitchFamily="66" charset="-78"/>
              </a:rPr>
              <a:t>الانفعالات تتضمن تغيرات فسلجية</a:t>
            </a:r>
            <a:r>
              <a:rPr lang="ar-IQ" sz="3600" dirty="0">
                <a:latin typeface="Arabic Typesetting" panose="03020402040406030203" pitchFamily="66" charset="-78"/>
                <a:cs typeface="Arabic Typesetting" panose="03020402040406030203" pitchFamily="66" charset="-78"/>
              </a:rPr>
              <a:t>، لهذا عندما تتم استثارتنا انفعاليا فاننا نشعر بتغيرات حشوية داخل أجسامنا، مثل ازدياد عدد ضربات القلب، وارتفاع ضغط الدم، وسرعة التنفس...وغيرها من التغيرات الفسلجية. لذا يعرف البعض الانفعال على انه إحساس </a:t>
            </a:r>
            <a:r>
              <a:rPr lang="en-US" sz="3600" dirty="0">
                <a:latin typeface="Arabic Typesetting" panose="03020402040406030203" pitchFamily="66" charset="-78"/>
                <a:cs typeface="Arabic Typesetting" panose="03020402040406030203" pitchFamily="66" charset="-78"/>
              </a:rPr>
              <a:t>feeling </a:t>
            </a:r>
            <a:r>
              <a:rPr lang="ar-IQ" sz="3600" dirty="0">
                <a:latin typeface="Arabic Typesetting" panose="03020402040406030203" pitchFamily="66" charset="-78"/>
                <a:cs typeface="Arabic Typesetting" panose="03020402040406030203" pitchFamily="66" charset="-78"/>
              </a:rPr>
              <a:t> يكون مصحوبا بأنشطة وتغايرات فسلجية داخل الكائن الحي.</a:t>
            </a:r>
          </a:p>
          <a:p>
            <a:pPr marL="0" indent="0" algn="just" rtl="1">
              <a:buNone/>
            </a:pPr>
            <a:r>
              <a:rPr lang="ar-IQ" sz="3600" dirty="0">
                <a:latin typeface="Arabic Typesetting" panose="03020402040406030203" pitchFamily="66" charset="-78"/>
                <a:cs typeface="Arabic Typesetting" panose="03020402040406030203" pitchFamily="66" charset="-78"/>
              </a:rPr>
              <a:t> لقد أشار هب </a:t>
            </a:r>
            <a:r>
              <a:rPr lang="en-US" sz="3600" dirty="0">
                <a:latin typeface="Arabic Typesetting" panose="03020402040406030203" pitchFamily="66" charset="-78"/>
                <a:cs typeface="Arabic Typesetting" panose="03020402040406030203" pitchFamily="66" charset="-78"/>
              </a:rPr>
              <a:t>Hebb(1958) </a:t>
            </a:r>
            <a:r>
              <a:rPr lang="ar-IQ" sz="3600" dirty="0">
                <a:latin typeface="Arabic Typesetting" panose="03020402040406030203" pitchFamily="66" charset="-78"/>
                <a:cs typeface="Arabic Typesetting" panose="03020402040406030203" pitchFamily="66" charset="-78"/>
              </a:rPr>
              <a:t> إلى وجود عامل مشترك في جميع الانفعالات وهو دفع الإنسان </a:t>
            </a:r>
            <a:r>
              <a:rPr lang="ar-IQ" sz="3600" dirty="0">
                <a:solidFill>
                  <a:srgbClr val="00B0F0"/>
                </a:solidFill>
                <a:latin typeface="Arabic Typesetting" panose="03020402040406030203" pitchFamily="66" charset="-78"/>
                <a:cs typeface="Arabic Typesetting" panose="03020402040406030203" pitchFamily="66" charset="-78"/>
              </a:rPr>
              <a:t>للتصرف بطريقة غير اعتيادية</a:t>
            </a:r>
            <a:r>
              <a:rPr lang="ar-IQ" sz="3600" dirty="0">
                <a:latin typeface="Arabic Typesetting" panose="03020402040406030203" pitchFamily="66" charset="-78"/>
                <a:cs typeface="Arabic Typesetting" panose="03020402040406030203" pitchFamily="66" charset="-78"/>
              </a:rPr>
              <a:t>. كما انها </a:t>
            </a:r>
            <a:r>
              <a:rPr lang="ar-IQ" sz="3600" dirty="0">
                <a:solidFill>
                  <a:srgbClr val="00B0F0"/>
                </a:solidFill>
                <a:latin typeface="Arabic Typesetting" panose="03020402040406030203" pitchFamily="66" charset="-78"/>
                <a:cs typeface="Arabic Typesetting" panose="03020402040406030203" pitchFamily="66" charset="-78"/>
              </a:rPr>
              <a:t>قد تثبط النشاط الإنساني</a:t>
            </a:r>
            <a:r>
              <a:rPr lang="ar-IQ" sz="3600" dirty="0">
                <a:latin typeface="Arabic Typesetting" panose="03020402040406030203" pitchFamily="66" charset="-78"/>
                <a:cs typeface="Arabic Typesetting" panose="03020402040406030203" pitchFamily="66" charset="-78"/>
              </a:rPr>
              <a:t>. كما انها </a:t>
            </a:r>
            <a:r>
              <a:rPr lang="ar-IQ" sz="3600" dirty="0">
                <a:solidFill>
                  <a:srgbClr val="00B0F0"/>
                </a:solidFill>
                <a:latin typeface="Arabic Typesetting" panose="03020402040406030203" pitchFamily="66" charset="-78"/>
                <a:cs typeface="Arabic Typesetting" panose="03020402040406030203" pitchFamily="66" charset="-78"/>
              </a:rPr>
              <a:t>قد تمتلك خصائص سارة أو مؤلمة</a:t>
            </a:r>
            <a:r>
              <a:rPr lang="ar-IQ" sz="3600" dirty="0">
                <a:latin typeface="Arabic Typesetting" panose="03020402040406030203" pitchFamily="66" charset="-78"/>
                <a:cs typeface="Arabic Typesetting" panose="03020402040406030203" pitchFamily="66" charset="-78"/>
              </a:rPr>
              <a:t>. </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9819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57201"/>
            <a:ext cx="8915400" cy="5454022"/>
          </a:xfrm>
        </p:spPr>
        <p:txBody>
          <a:bodyPr>
            <a:normAutofit fontScale="92500"/>
          </a:bodyPr>
          <a:lstStyle/>
          <a:p>
            <a:pPr marL="0" indent="0" algn="just" rtl="1">
              <a:buNone/>
            </a:pPr>
            <a:r>
              <a:rPr lang="ar-IQ" dirty="0"/>
              <a:t> </a:t>
            </a:r>
            <a:r>
              <a:rPr lang="ar-IQ" sz="3600" dirty="0">
                <a:latin typeface="Arabic Typesetting" panose="03020402040406030203" pitchFamily="66" charset="-78"/>
                <a:cs typeface="Arabic Typesetting" panose="03020402040406030203" pitchFamily="66" charset="-78"/>
              </a:rPr>
              <a:t>لنفترض انك تجلس في باص وتقلب فكرك في أمورك الخاصة. وفجأة تنتبه إلى شخص يجلس بالقرب منك وهو يربت على كتفك برفق ويعتذر منك بأدب لمقاطعته إياك ثم يقول لك وبصوت هادئ و تعابير وجهيه لا يبدوا عليها أي إشارة على انه منزعج أو غاضب " أنا لا اشعر بالارتياح تجاهك"، ثم يستدير عائداً إلى وضعه الطبيعي  وبهدوء كبير. اذا وجه احدهم لك سؤالا في هذه اللحظة: هل ان هذا الرجل تحت ضغط حالة انفعالية؟ ام لا؟ فما هو جوابك؟؟ </a:t>
            </a:r>
          </a:p>
          <a:p>
            <a:pPr marL="0" indent="0" algn="just" rtl="1">
              <a:buNone/>
            </a:pPr>
            <a:r>
              <a:rPr lang="ar-IQ" sz="3600" dirty="0">
                <a:latin typeface="Arabic Typesetting" panose="03020402040406030203" pitchFamily="66" charset="-78"/>
                <a:cs typeface="Arabic Typesetting" panose="03020402040406030203" pitchFamily="66" charset="-78"/>
              </a:rPr>
              <a:t>لنفترض انك تقود سيارة بشكل غير مبالٍ بحيث انك تجاوزت الإشارة الحمراء مما تسبب في اصطدامك بسيارة قادمة بالاتجاه المعاكس. يخرج سائق السيارة الأخرى من سيارته ويقول لك " لا بأس، لا داعي للقلق..كلنا معرضين لارتكاب الأخطاء...على أي حال أنا لدي تأمين". ولكنك تلاحظ وجود تغيرات جسمية لدى هذا الرجل فصوته يرتعش </a:t>
            </a:r>
            <a:r>
              <a:rPr lang="en-US" sz="3600" dirty="0">
                <a:latin typeface="Arabic Typesetting" panose="03020402040406030203" pitchFamily="66" charset="-78"/>
                <a:cs typeface="Arabic Typesetting" panose="03020402040406030203" pitchFamily="66" charset="-78"/>
              </a:rPr>
              <a:t>quivering </a:t>
            </a:r>
            <a:r>
              <a:rPr lang="ar-IQ" sz="3600" dirty="0">
                <a:latin typeface="Arabic Typesetting" panose="03020402040406030203" pitchFamily="66" charset="-78"/>
                <a:cs typeface="Arabic Typesetting" panose="03020402040406030203" pitchFamily="66" charset="-78"/>
              </a:rPr>
              <a:t> وعضلات وجهه ويداه ترتجفان </a:t>
            </a:r>
            <a:r>
              <a:rPr lang="en-US" sz="3600" dirty="0">
                <a:latin typeface="Arabic Typesetting" panose="03020402040406030203" pitchFamily="66" charset="-78"/>
                <a:cs typeface="Arabic Typesetting" panose="03020402040406030203" pitchFamily="66" charset="-78"/>
              </a:rPr>
              <a:t>twitching</a:t>
            </a:r>
            <a:r>
              <a:rPr lang="ar-IQ" sz="3600" dirty="0">
                <a:latin typeface="Arabic Typesetting" panose="03020402040406030203" pitchFamily="66" charset="-78"/>
                <a:cs typeface="Arabic Typesetting" panose="03020402040406030203" pitchFamily="66" charset="-78"/>
              </a:rPr>
              <a:t>.</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5391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22514"/>
            <a:ext cx="8915400" cy="5603966"/>
          </a:xfrm>
        </p:spPr>
        <p:txBody>
          <a:bodyPr>
            <a:noAutofit/>
          </a:bodyPr>
          <a:lstStyle/>
          <a:p>
            <a:pPr marL="0" indent="0" algn="just" rtl="1">
              <a:buNone/>
            </a:pPr>
            <a:r>
              <a:rPr lang="ar-IQ" sz="3600" dirty="0">
                <a:latin typeface="Arabic Typesetting" panose="03020402040406030203" pitchFamily="66" charset="-78"/>
                <a:cs typeface="Arabic Typesetting" panose="03020402040406030203" pitchFamily="66" charset="-78"/>
              </a:rPr>
              <a:t>فيما يتعلق بالسؤال الأول فان الكثير من الناس سوف يجيبون بالنفي رغم وجود سلوك عدواني عبر عن نفسه من خلال القول "انني لا اشعر بالارتياح تجاهك". </a:t>
            </a:r>
          </a:p>
          <a:p>
            <a:pPr marL="0" indent="0" algn="just" rtl="1">
              <a:buNone/>
            </a:pPr>
            <a:r>
              <a:rPr lang="ar-IQ" sz="3600" dirty="0">
                <a:latin typeface="Arabic Typesetting" panose="03020402040406030203" pitchFamily="66" charset="-78"/>
                <a:cs typeface="Arabic Typesetting" panose="03020402040406030203" pitchFamily="66" charset="-78"/>
              </a:rPr>
              <a:t>فيما يتعلق بالسؤال الثاني فان الكثير من الناس سوف يجيبون – ربما – بالموافقة على الرغم من عدم وجود إمارات تدل على العدوان. [هذان المثالان الافتراضيان يقدمان لنا صورة عن طبيعة الإشكال فيما يتعلق بتفسير أو فهم مصطلح الانفعال، ما هو الانفعال هل هو عبارة عن موقف عقلي أو نفسي كما في المثال الأول؟ أو انه عبارة عن تغيرات فسلجية حشوية كما في المثال الثاني؟].</a:t>
            </a:r>
          </a:p>
          <a:p>
            <a:pPr marL="0" indent="0" algn="just" rtl="1">
              <a:buNone/>
            </a:pPr>
            <a:r>
              <a:rPr lang="ar-IQ" sz="3600" dirty="0">
                <a:latin typeface="Arabic Typesetting" panose="03020402040406030203" pitchFamily="66" charset="-78"/>
                <a:cs typeface="Arabic Typesetting" panose="03020402040406030203" pitchFamily="66" charset="-78"/>
              </a:rPr>
              <a:t>هذا الإرباك والتشويش في تفسير معنى الانفعال ينعكس على عدم وجود تعريف محدد له. فبينما يعرفه البعض على انه دافع، فان آخرين يعتبرونه مجرد تغيرات فسلجية حشوية، بينما يعتبره آخرون على انه مجرد خبرة ذاتية شعورية.</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2729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319349"/>
            <a:ext cx="8915400" cy="4781005"/>
          </a:xfrm>
        </p:spPr>
        <p:txBody>
          <a:bodyPr>
            <a:noAutofit/>
          </a:bodyPr>
          <a:lstStyle/>
          <a:p>
            <a:pPr marL="0" indent="0" algn="just" rtl="1">
              <a:buNone/>
            </a:pPr>
            <a:r>
              <a:rPr lang="ar-IQ" sz="3600" b="1" dirty="0">
                <a:latin typeface="Arabic Typesetting" panose="03020402040406030203" pitchFamily="66" charset="-78"/>
                <a:cs typeface="Arabic Typesetting" panose="03020402040406030203" pitchFamily="66" charset="-78"/>
              </a:rPr>
              <a:t>نظـريات الانفعـال</a:t>
            </a:r>
          </a:p>
          <a:p>
            <a:pPr algn="just" rtl="1"/>
            <a:r>
              <a:rPr lang="ar-IQ" sz="3600" b="1" dirty="0">
                <a:solidFill>
                  <a:srgbClr val="7030A0"/>
                </a:solidFill>
                <a:latin typeface="Arabic Typesetting" panose="03020402040406030203" pitchFamily="66" charset="-78"/>
                <a:cs typeface="Arabic Typesetting" panose="03020402040406030203" pitchFamily="66" charset="-78"/>
              </a:rPr>
              <a:t>نظرية جارلس دارون </a:t>
            </a:r>
            <a:r>
              <a:rPr lang="en-US" sz="3600" b="1" dirty="0">
                <a:solidFill>
                  <a:srgbClr val="7030A0"/>
                </a:solidFill>
                <a:latin typeface="Arabic Typesetting" panose="03020402040406030203" pitchFamily="66" charset="-78"/>
                <a:cs typeface="Arabic Typesetting" panose="03020402040406030203" pitchFamily="66" charset="-78"/>
              </a:rPr>
              <a:t>Charles Darwin </a:t>
            </a:r>
          </a:p>
          <a:p>
            <a:pPr marL="0" indent="0" algn="just" rtl="1">
              <a:buNone/>
            </a:pPr>
            <a:r>
              <a:rPr lang="en-US" sz="3600" dirty="0">
                <a:latin typeface="Arabic Typesetting" panose="03020402040406030203" pitchFamily="66" charset="-78"/>
                <a:cs typeface="Arabic Typesetting" panose="03020402040406030203" pitchFamily="66" charset="-78"/>
              </a:rPr>
              <a:t>     </a:t>
            </a:r>
            <a:r>
              <a:rPr lang="ar-IQ" sz="3600" dirty="0">
                <a:latin typeface="Arabic Typesetting" panose="03020402040406030203" pitchFamily="66" charset="-78"/>
                <a:cs typeface="Arabic Typesetting" panose="03020402040406030203" pitchFamily="66" charset="-78"/>
              </a:rPr>
              <a:t>يمكن اعتبار نظريته أول محاولة في هذا المجال. ويؤكد فيها على ان </a:t>
            </a:r>
            <a:r>
              <a:rPr lang="ar-IQ" sz="3600" u="sng" dirty="0">
                <a:solidFill>
                  <a:srgbClr val="FF0000"/>
                </a:solidFill>
                <a:latin typeface="Arabic Typesetting" panose="03020402040406030203" pitchFamily="66" charset="-78"/>
                <a:cs typeface="Arabic Typesetting" panose="03020402040406030203" pitchFamily="66" charset="-78"/>
              </a:rPr>
              <a:t>السلوك الانفعالي والتعبير عن الانفعال لا علاقة لهما بالخبرة الذاتية المكتسبة للإنسان</a:t>
            </a:r>
            <a:r>
              <a:rPr lang="ar-IQ" sz="3600" dirty="0">
                <a:latin typeface="Arabic Typesetting" panose="03020402040406030203" pitchFamily="66" charset="-78"/>
                <a:cs typeface="Arabic Typesetting" panose="03020402040406030203" pitchFamily="66" charset="-78"/>
              </a:rPr>
              <a:t>. جاء ذلك في كتابه المعنون (التعبير عن الانفعال لدى الإنسان والحيوان) </a:t>
            </a:r>
            <a:r>
              <a:rPr lang="en-US" sz="3600" dirty="0">
                <a:latin typeface="Arabic Typesetting" panose="03020402040406030203" pitchFamily="66" charset="-78"/>
                <a:cs typeface="Arabic Typesetting" panose="03020402040406030203" pitchFamily="66" charset="-78"/>
              </a:rPr>
              <a:t>The expression of the emotion in man and animals (1872) </a:t>
            </a:r>
            <a:r>
              <a:rPr lang="ar-IQ" sz="3600" dirty="0">
                <a:latin typeface="Arabic Typesetting" panose="03020402040406030203" pitchFamily="66" charset="-78"/>
                <a:cs typeface="Arabic Typesetting" panose="03020402040406030203" pitchFamily="66" charset="-78"/>
              </a:rPr>
              <a:t>. </a:t>
            </a:r>
          </a:p>
          <a:p>
            <a:pPr marL="0" indent="0" algn="just" rtl="1">
              <a:buNone/>
            </a:pPr>
            <a:r>
              <a:rPr lang="ar-IQ" sz="3600" dirty="0">
                <a:latin typeface="Arabic Typesetting" panose="03020402040406030203" pitchFamily="66" charset="-78"/>
                <a:cs typeface="Arabic Typesetting" panose="03020402040406030203" pitchFamily="66" charset="-78"/>
              </a:rPr>
              <a:t>يشير دارون في كتابه هذا إلى ان الأنماط الانفعالية لدى الإنسان والحيوان وعلى حد سواء هي أنماط موروثة إلى حد كبير. </a:t>
            </a:r>
            <a:endParaRPr lang="en-US" sz="3600"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cstate="print"/>
          <a:stretch>
            <a:fillRect/>
          </a:stretch>
        </p:blipFill>
        <p:spPr>
          <a:xfrm>
            <a:off x="0" y="0"/>
            <a:ext cx="3276600" cy="3851366"/>
          </a:xfrm>
          <a:prstGeom prst="rect">
            <a:avLst/>
          </a:prstGeom>
        </p:spPr>
      </p:pic>
    </p:spTree>
    <p:extLst>
      <p:ext uri="{BB962C8B-B14F-4D97-AF65-F5344CB8AC3E}">
        <p14:creationId xmlns:p14="http://schemas.microsoft.com/office/powerpoint/2010/main" val="332778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31966"/>
            <a:ext cx="8915400" cy="4879257"/>
          </a:xfrm>
        </p:spPr>
        <p:txBody>
          <a:bodyPr>
            <a:normAutofit lnSpcReduction="10000"/>
          </a:bodyPr>
          <a:lstStyle/>
          <a:p>
            <a:pPr marL="0" indent="0" algn="just" rtl="1">
              <a:buNone/>
            </a:pPr>
            <a:r>
              <a:rPr lang="ar-IQ" sz="3600" dirty="0">
                <a:latin typeface="Arabic Typesetting" panose="03020402040406030203" pitchFamily="66" charset="-78"/>
                <a:cs typeface="Arabic Typesetting" panose="03020402040406030203" pitchFamily="66" charset="-78"/>
              </a:rPr>
              <a:t>وهي عبارة عن </a:t>
            </a:r>
            <a:r>
              <a:rPr lang="ar-IQ" sz="3600" u="sng" dirty="0">
                <a:solidFill>
                  <a:srgbClr val="FF0000"/>
                </a:solidFill>
                <a:latin typeface="Arabic Typesetting" panose="03020402040406030203" pitchFamily="66" charset="-78"/>
                <a:cs typeface="Arabic Typesetting" panose="03020402040406030203" pitchFamily="66" charset="-78"/>
              </a:rPr>
              <a:t>استجابات فطرية </a:t>
            </a:r>
            <a:r>
              <a:rPr lang="en-US" sz="3600" u="sng" dirty="0">
                <a:solidFill>
                  <a:srgbClr val="FF0000"/>
                </a:solidFill>
                <a:latin typeface="Arabic Typesetting" panose="03020402040406030203" pitchFamily="66" charset="-78"/>
                <a:cs typeface="Arabic Typesetting" panose="03020402040406030203" pitchFamily="66" charset="-78"/>
              </a:rPr>
              <a:t>innate </a:t>
            </a:r>
            <a:r>
              <a:rPr lang="ar-IQ" sz="3600" u="sng" dirty="0">
                <a:solidFill>
                  <a:srgbClr val="FF0000"/>
                </a:solidFill>
                <a:latin typeface="Arabic Typesetting" panose="03020402040406030203" pitchFamily="66" charset="-78"/>
                <a:cs typeface="Arabic Typesetting" panose="03020402040406030203" pitchFamily="66" charset="-78"/>
              </a:rPr>
              <a:t> لإغراض تطورية</a:t>
            </a:r>
            <a:r>
              <a:rPr lang="ar-IQ" sz="3600" dirty="0">
                <a:latin typeface="Arabic Typesetting" panose="03020402040406030203" pitchFamily="66" charset="-78"/>
                <a:cs typeface="Arabic Typesetting" panose="03020402040406030203" pitchFamily="66" charset="-78"/>
              </a:rPr>
              <a:t>. مثال ذلك ان الحيوان الذي يستعد للهجوم سوف يكشر عن أسنانه ويزمجر وينفش شعره، فاذا كان لهذا السلوك تأثير ايجابي في الحيوان المقابل، فان الحيوان الأول سوف يتبنى هذا السلوك لإغراض البقاء على قيد الحياة. </a:t>
            </a:r>
          </a:p>
          <a:p>
            <a:pPr marL="0" indent="0" algn="just" rtl="1">
              <a:buNone/>
            </a:pPr>
            <a:r>
              <a:rPr lang="ar-IQ" sz="3600" dirty="0">
                <a:latin typeface="Arabic Typesetting" panose="03020402040406030203" pitchFamily="66" charset="-78"/>
                <a:cs typeface="Arabic Typesetting" panose="03020402040406030203" pitchFamily="66" charset="-78"/>
              </a:rPr>
              <a:t>ويظهر الناس ما يشبه هذا حيث يكشرون عن أسنانهم ويضغطون عليها عندما يكونوا تحت تأثير دافع العدوان. </a:t>
            </a:r>
          </a:p>
          <a:p>
            <a:pPr marL="0" indent="0" algn="just" rtl="1">
              <a:buNone/>
            </a:pPr>
            <a:r>
              <a:rPr lang="ar-IQ" sz="3600" dirty="0">
                <a:latin typeface="Arabic Typesetting" panose="03020402040406030203" pitchFamily="66" charset="-78"/>
                <a:cs typeface="Arabic Typesetting" panose="03020402040406030203" pitchFamily="66" charset="-78"/>
              </a:rPr>
              <a:t>وعلى هذا الأساس فان دارون أكد على عالمية الانفعالات. [بمعنى ان الانفعال والتعبير عن الانفعال لا علاقة له بتباين المجتمعات والثقافات، فهو واحد ومتشابه والى حد كبير عند جميع البشر تقريبا]. </a:t>
            </a:r>
          </a:p>
          <a:p>
            <a:pPr marL="0" indent="0" algn="r" rtl="1">
              <a:buNone/>
            </a:pPr>
            <a:endParaRPr lang="en-US" dirty="0"/>
          </a:p>
        </p:txBody>
      </p:sp>
    </p:spTree>
    <p:extLst>
      <p:ext uri="{BB962C8B-B14F-4D97-AF65-F5344CB8AC3E}">
        <p14:creationId xmlns:p14="http://schemas.microsoft.com/office/powerpoint/2010/main" val="21546468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172</TotalTime>
  <Words>1186</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Arabic Typesetting</vt:lpstr>
      <vt:lpstr>Arial</vt:lpstr>
      <vt:lpstr>Century Gothic</vt:lpstr>
      <vt:lpstr>Tahoma</vt:lpstr>
      <vt:lpstr>Wingdings 3</vt:lpstr>
      <vt:lpstr>Wisp</vt:lpstr>
      <vt:lpstr>الإنفعـــالات ونظرياتها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الإنفعـــالات</dc:title>
  <dc:creator>Rifaat Jasseem</dc:creator>
  <cp:lastModifiedBy>Rifaat Jasseem</cp:lastModifiedBy>
  <cp:revision>20</cp:revision>
  <dcterms:created xsi:type="dcterms:W3CDTF">2021-05-22T12:42:42Z</dcterms:created>
  <dcterms:modified xsi:type="dcterms:W3CDTF">2022-04-20T20:38:14Z</dcterms:modified>
</cp:coreProperties>
</file>